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37"/>
  </p:notesMasterIdLst>
  <p:handoutMasterIdLst>
    <p:handoutMasterId r:id="rId38"/>
  </p:handoutMasterIdLst>
  <p:sldIdLst>
    <p:sldId id="401" r:id="rId5"/>
    <p:sldId id="402" r:id="rId6"/>
    <p:sldId id="405" r:id="rId7"/>
    <p:sldId id="396" r:id="rId8"/>
    <p:sldId id="411" r:id="rId9"/>
    <p:sldId id="412" r:id="rId10"/>
    <p:sldId id="413" r:id="rId11"/>
    <p:sldId id="415" r:id="rId12"/>
    <p:sldId id="414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09" r:id="rId3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8" autoAdjust="0"/>
  </p:normalViewPr>
  <p:slideViewPr>
    <p:cSldViewPr snapToGrid="0">
      <p:cViewPr varScale="1">
        <p:scale>
          <a:sx n="86" d="100"/>
          <a:sy n="86" d="100"/>
        </p:scale>
        <p:origin x="562" y="216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CB94FD-6424-44BC-AF3F-1BABAEDC1C2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2022/5/2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7043E4-2407-4DA9-AC93-8D6B10C4E445}" type="datetime1">
              <a:rPr lang="zh-CN" altLang="en-US" smtClean="0"/>
              <a:pPr/>
              <a:t>2022/5/2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D0EDF81-139F-488C-872B-4720FBA6BF98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114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24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88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27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23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634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675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25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163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419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037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276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97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760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126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582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684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21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557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38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621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82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66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63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8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57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929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583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形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​​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形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4 张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片占位符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：形状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 2 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在此处输入标题</a:t>
            </a:r>
          </a:p>
        </p:txBody>
      </p:sp>
      <p:sp>
        <p:nvSpPr>
          <p:cNvPr id="18" name="副标题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形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1" name="文本占位符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62" name="文本占位符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63" name="文本占位符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64" name="文本占位符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65" name="文本占位符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66" name="文本占位符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67" name="文本占位符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68" name="文本占位符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69" name="文本占位符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70" name="文本占位符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：形状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20XX/9/3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演示文稿标题</a:t>
            </a:r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9713C8C-8E70-45D5-AE59-23E60168254E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G12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软件需求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SRS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徐浩达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cap="none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张浩翰 黄舒翔</a:t>
            </a:r>
            <a:endParaRPr lang="en-US" altLang="zh-CN" cap="none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朱佩豪 梅晨睿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界面原型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E4689D6-1011-F111-8A9A-3A161C03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6952" y="365126"/>
            <a:ext cx="3125385" cy="2162312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2F43F4-ACF4-3EA1-A66B-ED20CF40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046" y="362443"/>
            <a:ext cx="3085668" cy="21649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C591111-8500-6324-6B59-CCFB70488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32" y="2879731"/>
            <a:ext cx="3592820" cy="22875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E23345-6A46-9664-DE6E-1C5C87836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063" y="2879731"/>
            <a:ext cx="2287576" cy="22875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66575E-B3A6-5C07-F175-6B3C8AF1F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033" y="2879732"/>
            <a:ext cx="1222800" cy="228757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295B1DC-F30E-C558-DB22-384EF3FBD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412" y="2879731"/>
            <a:ext cx="2287576" cy="22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8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界面原型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EF5FE8F-F54C-169D-32E7-17E8C9F55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6951" y="525210"/>
            <a:ext cx="4634221" cy="2333399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6AD911-6F73-07F6-5929-3FEF2C02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45" y="1970018"/>
            <a:ext cx="3180055" cy="29179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6F174-69E2-6A16-5386-5BFB02A4A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018694"/>
            <a:ext cx="6578551" cy="30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4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界面原型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069024E-233D-1C2D-B126-F182F95C4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617" y="1416559"/>
            <a:ext cx="3880713" cy="2620433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F9F474-13AD-370C-8B20-25F6CAFB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92" y="1416559"/>
            <a:ext cx="6476536" cy="32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8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600" dirty="0"/>
              <a:t>用例文档</a:t>
            </a:r>
            <a:endParaRPr lang="en-US" altLang="zh-CN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15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用例文档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9285DD-701D-89DA-F9EA-9E103CAE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以学生论坛留言为例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E74CB4-B263-A547-F801-6CD1F22D8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71728"/>
            <a:ext cx="691727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FEE4ED-DA6A-8A18-501D-B6CD8DCC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59"/>
            <a:ext cx="66008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B550C7-6115-7679-03E1-F53062BBCE30}"/>
              </a:ext>
            </a:extLst>
          </p:cNvPr>
          <p:cNvSpPr txBox="1"/>
          <p:nvPr/>
        </p:nvSpPr>
        <p:spPr>
          <a:xfrm>
            <a:off x="838200" y="24501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用例图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4A6B47B-76E9-2325-99A4-3007046EE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3213"/>
              </p:ext>
            </p:extLst>
          </p:nvPr>
        </p:nvGraphicFramePr>
        <p:xfrm>
          <a:off x="7439025" y="2011680"/>
          <a:ext cx="3579352" cy="4358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188">
                  <a:extLst>
                    <a:ext uri="{9D8B030D-6E8A-4147-A177-3AD203B41FA5}">
                      <a16:colId xmlns:a16="http://schemas.microsoft.com/office/drawing/2014/main" val="1238213878"/>
                    </a:ext>
                  </a:extLst>
                </a:gridCol>
                <a:gridCol w="898828">
                  <a:extLst>
                    <a:ext uri="{9D8B030D-6E8A-4147-A177-3AD203B41FA5}">
                      <a16:colId xmlns:a16="http://schemas.microsoft.com/office/drawing/2014/main" val="1489604529"/>
                    </a:ext>
                  </a:extLst>
                </a:gridCol>
                <a:gridCol w="899248">
                  <a:extLst>
                    <a:ext uri="{9D8B030D-6E8A-4147-A177-3AD203B41FA5}">
                      <a16:colId xmlns:a16="http://schemas.microsoft.com/office/drawing/2014/main" val="2217576788"/>
                    </a:ext>
                  </a:extLst>
                </a:gridCol>
                <a:gridCol w="900088">
                  <a:extLst>
                    <a:ext uri="{9D8B030D-6E8A-4147-A177-3AD203B41FA5}">
                      <a16:colId xmlns:a16="http://schemas.microsoft.com/office/drawing/2014/main" val="3473978678"/>
                    </a:ext>
                  </a:extLst>
                </a:gridCol>
              </a:tblGrid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ID</a:t>
                      </a:r>
                      <a:r>
                        <a:rPr lang="zh-CN" altLang="en-US" sz="800" kern="0">
                          <a:effectLst/>
                        </a:rPr>
                        <a:t>和名称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0">
                          <a:effectLst/>
                        </a:rPr>
                        <a:t>II-5</a:t>
                      </a:r>
                      <a:r>
                        <a:rPr lang="zh-CN" altLang="en-US" sz="800" kern="0">
                          <a:effectLst/>
                        </a:rPr>
                        <a:t>：</a:t>
                      </a:r>
                      <a:r>
                        <a:rPr lang="zh-CN" altLang="en-US" sz="700" kern="100">
                          <a:effectLst/>
                        </a:rPr>
                        <a:t>学生论坛留言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04257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创建人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黄舒翔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创建日期：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0">
                          <a:effectLst/>
                        </a:rPr>
                        <a:t>2022/04/24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extLst>
                  <a:ext uri="{0D108BD9-81ED-4DB2-BD59-A6C34878D82A}">
                    <a16:rowId xmlns:a16="http://schemas.microsoft.com/office/drawing/2014/main" val="1239016864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主要操作者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学生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次要操作者：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交际哈小程序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extLst>
                  <a:ext uri="{0D108BD9-81ED-4DB2-BD59-A6C34878D82A}">
                    <a16:rowId xmlns:a16="http://schemas.microsoft.com/office/drawing/2014/main" val="2996390941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描述：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学生用户进入论坛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201723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触发器：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点击论坛界面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12897"/>
                  </a:ext>
                </a:extLst>
              </a:tr>
              <a:tr h="3024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前置条件：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800" kern="100">
                          <a:effectLst/>
                        </a:rPr>
                        <a:t>登录成功</a:t>
                      </a:r>
                      <a:endParaRPr lang="zh-CN" altLang="en-US" sz="700" kern="100">
                        <a:effectLst/>
                      </a:endParaRPr>
                    </a:p>
                    <a:p>
                      <a:pPr marL="342900" marR="0" lvl="0" indent="-3429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800" kern="100">
                          <a:effectLst/>
                        </a:rPr>
                        <a:t>点击进入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504818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后置条件：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100">
                          <a:effectLst/>
                        </a:rPr>
                        <a:t>1. </a:t>
                      </a:r>
                      <a:r>
                        <a:rPr lang="zh-CN" altLang="en-US" sz="800" kern="100">
                          <a:effectLst/>
                        </a:rPr>
                        <a:t>显示论坛界面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518551"/>
                  </a:ext>
                </a:extLst>
              </a:tr>
              <a:tr h="42337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一般性流程：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100">
                          <a:effectLst/>
                        </a:rPr>
                        <a:t>1. </a:t>
                      </a:r>
                      <a:r>
                        <a:rPr lang="zh-CN" altLang="en-US" sz="800" kern="100">
                          <a:effectLst/>
                        </a:rPr>
                        <a:t>登录</a:t>
                      </a:r>
                      <a:endParaRPr lang="zh-CN" altLang="en-US" sz="700" kern="100">
                        <a:effectLst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0">
                          <a:effectLst/>
                        </a:rPr>
                        <a:t>2. </a:t>
                      </a:r>
                      <a:r>
                        <a:rPr lang="zh-CN" altLang="en-US" sz="800" kern="100">
                          <a:effectLst/>
                        </a:rPr>
                        <a:t>点击论坛</a:t>
                      </a:r>
                      <a:endParaRPr lang="zh-CN" altLang="en-US" sz="700" kern="100">
                        <a:effectLst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 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476956"/>
                  </a:ext>
                </a:extLst>
              </a:tr>
              <a:tr h="3024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选择性流程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 </a:t>
                      </a:r>
                      <a:endParaRPr lang="zh-CN" altLang="en-US" sz="700" kern="10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 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512332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异常：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kern="100">
                          <a:effectLst/>
                        </a:rPr>
                        <a:t>1.</a:t>
                      </a:r>
                      <a:r>
                        <a:rPr lang="zh-CN" altLang="en-US" sz="800" kern="100">
                          <a:effectLst/>
                        </a:rPr>
                        <a:t>网络异常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43318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优先级：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高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08713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使用频率：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高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06984"/>
                  </a:ext>
                </a:extLst>
              </a:tr>
              <a:tr h="1814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业务规则：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 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68468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其他信息：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</a:rPr>
                        <a:t> 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790592"/>
                  </a:ext>
                </a:extLst>
              </a:tr>
              <a:tr h="28560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0">
                          <a:effectLst/>
                        </a:rPr>
                        <a:t>假设：</a:t>
                      </a:r>
                      <a:endParaRPr lang="zh-CN" altLang="en-US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gridSpan="3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361" marR="45361" marT="30241" marB="30241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34818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E4ADE13-B7F1-1399-0E75-BFB2A8989E9A}"/>
              </a:ext>
            </a:extLst>
          </p:cNvPr>
          <p:cNvSpPr txBox="1"/>
          <p:nvPr/>
        </p:nvSpPr>
        <p:spPr>
          <a:xfrm>
            <a:off x="7356006" y="16100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用例描述</a:t>
            </a:r>
          </a:p>
        </p:txBody>
      </p:sp>
    </p:spTree>
    <p:extLst>
      <p:ext uri="{BB962C8B-B14F-4D97-AF65-F5344CB8AC3E}">
        <p14:creationId xmlns:p14="http://schemas.microsoft.com/office/powerpoint/2010/main" val="187198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用例文档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9285DD-701D-89DA-F9EA-9E103CAE7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以学生论坛留言为例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E74CB4-B263-A547-F801-6CD1F22D8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71728"/>
            <a:ext cx="691727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F4F522-3ED3-A2D4-10CC-652CD153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6297"/>
            <a:ext cx="3428933" cy="29673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A681AF-44E6-AF9A-08D7-5DF566ED87BB}"/>
              </a:ext>
            </a:extLst>
          </p:cNvPr>
          <p:cNvSpPr txBox="1"/>
          <p:nvPr/>
        </p:nvSpPr>
        <p:spPr>
          <a:xfrm>
            <a:off x="1340528" y="2622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对话框图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9B39B7A-362C-270E-6A95-7485B19B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518" y="2167228"/>
            <a:ext cx="2278701" cy="39619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3B663AD-144D-6AAC-F289-ABC70D623100}"/>
              </a:ext>
            </a:extLst>
          </p:cNvPr>
          <p:cNvSpPr txBox="1"/>
          <p:nvPr/>
        </p:nvSpPr>
        <p:spPr>
          <a:xfrm>
            <a:off x="6785518" y="17638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界面原型</a:t>
            </a:r>
          </a:p>
        </p:txBody>
      </p:sp>
    </p:spTree>
    <p:extLst>
      <p:ext uri="{BB962C8B-B14F-4D97-AF65-F5344CB8AC3E}">
        <p14:creationId xmlns:p14="http://schemas.microsoft.com/office/powerpoint/2010/main" val="49532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600" dirty="0"/>
              <a:t>需求优先级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64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需求优先级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BE9B0E-B302-20AD-8279-52A38141A3BE}"/>
              </a:ext>
            </a:extLst>
          </p:cNvPr>
          <p:cNvSpPr txBox="1"/>
          <p:nvPr/>
        </p:nvSpPr>
        <p:spPr>
          <a:xfrm>
            <a:off x="1242874" y="20684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以学生需求优先级打分表为例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9026D9-17D4-0032-8013-DB64C42E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4" y="2803313"/>
            <a:ext cx="7850660" cy="318755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0DC460-11D0-09C9-66C8-8D3FBA58C2CC}"/>
              </a:ext>
            </a:extLst>
          </p:cNvPr>
          <p:cNvSpPr txBox="1"/>
          <p:nvPr/>
        </p:nvSpPr>
        <p:spPr>
          <a:xfrm>
            <a:off x="1242874" y="24462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打分指南</a:t>
            </a:r>
          </a:p>
        </p:txBody>
      </p:sp>
    </p:spTree>
    <p:extLst>
      <p:ext uri="{BB962C8B-B14F-4D97-AF65-F5344CB8AC3E}">
        <p14:creationId xmlns:p14="http://schemas.microsoft.com/office/powerpoint/2010/main" val="85809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需求优先级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BE9B0E-B302-20AD-8279-52A38141A3BE}"/>
              </a:ext>
            </a:extLst>
          </p:cNvPr>
          <p:cNvSpPr txBox="1"/>
          <p:nvPr/>
        </p:nvSpPr>
        <p:spPr>
          <a:xfrm>
            <a:off x="1242874" y="206849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以学生需求优先级打分表为例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0DC460-11D0-09C9-66C8-8D3FBA58C2CC}"/>
              </a:ext>
            </a:extLst>
          </p:cNvPr>
          <p:cNvSpPr txBox="1"/>
          <p:nvPr/>
        </p:nvSpPr>
        <p:spPr>
          <a:xfrm>
            <a:off x="1242874" y="2446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打分表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55E80B-216C-4C9E-8951-BBDC561C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96" y="1764437"/>
            <a:ext cx="5465685" cy="40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3600" dirty="0"/>
              <a:t>JAD</a:t>
            </a:r>
            <a:r>
              <a:rPr lang="zh-CN" altLang="en-US" sz="3600" dirty="0"/>
              <a:t>会议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48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 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en-US" altLang="zh-CN" sz="2400" dirty="0"/>
              <a:t>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愿景与范围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sz="2400" dirty="0"/>
              <a:t>用户群与用户代表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界面原型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</a:t>
            </a:r>
            <a:r>
              <a:rPr lang="zh-CN" altLang="en-US" sz="2400" dirty="0"/>
              <a:t>用例文档</a:t>
            </a:r>
            <a:endParaRPr lang="en-US" altLang="zh-CN" sz="2400" dirty="0"/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需求优先级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6.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 JAD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会议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7.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需求管理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8.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数据字典与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图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方正静蕾简体" panose="02000000000000000000" pitchFamily="2" charset="-122"/>
              </a:rPr>
              <a:t>9.</a:t>
            </a:r>
            <a:r>
              <a:rPr lang="zh-CN" altLang="en-US" sz="2400" dirty="0"/>
              <a:t>用户手册</a:t>
            </a:r>
            <a:endParaRPr lang="en-US" altLang="zh-CN" sz="2400" dirty="0"/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10.</a:t>
            </a:r>
            <a:r>
              <a:rPr lang="zh-CN" altLang="en-US" sz="2400" dirty="0"/>
              <a:t>绩效分工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JAD</a:t>
            </a:r>
            <a:r>
              <a:rPr lang="zh-CN" altLang="en-US" dirty="0"/>
              <a:t>会议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C1EDB0-84BA-9F0A-3C4D-35B33364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2" y="1393793"/>
            <a:ext cx="5543491" cy="4350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9B06C6-C574-D6E3-4CDC-D486219DF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33" y="1570099"/>
            <a:ext cx="5714735" cy="41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600" dirty="0"/>
              <a:t>需求管理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6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需求管理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46B3D86-53D9-E21E-B67D-E85F57C8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82302"/>
            <a:ext cx="7404531" cy="4293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C90F04-9449-AE6A-3397-C07858820CDB}"/>
              </a:ext>
            </a:extLst>
          </p:cNvPr>
          <p:cNvSpPr txBox="1"/>
          <p:nvPr/>
        </p:nvSpPr>
        <p:spPr>
          <a:xfrm>
            <a:off x="964337" y="1626638"/>
            <a:ext cx="2490926" cy="4412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1600" b="1" kern="100" dirty="0">
                <a:effectLst/>
                <a:latin typeface="方正黑体_GBK"/>
                <a:ea typeface="方正黑体_GBK"/>
                <a:cs typeface="Times New Roman" panose="02020603050405020304" pitchFamily="18" charset="0"/>
              </a:rPr>
              <a:t>关于工具</a:t>
            </a:r>
            <a:endParaRPr lang="zh-CN" altLang="en-US" sz="1600" b="1" kern="100" dirty="0">
              <a:effectLst/>
              <a:latin typeface="DejaVu Sans"/>
              <a:ea typeface="方正黑体_GBK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我们采用了</a:t>
            </a:r>
            <a:r>
              <a:rPr lang="en-US" altLang="zh-CN" sz="16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pingcode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作为项目的需求管理工具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1600" b="1" kern="100" dirty="0" err="1">
                <a:effectLst/>
                <a:latin typeface="方正黑体_GBK"/>
                <a:ea typeface="方正黑体_GBK"/>
                <a:cs typeface="Times New Roman" panose="02020603050405020304" pitchFamily="18" charset="0"/>
              </a:rPr>
              <a:t>Pingcode</a:t>
            </a:r>
            <a:r>
              <a:rPr lang="zh-CN" altLang="en-US" sz="1600" b="1" kern="100" dirty="0">
                <a:effectLst/>
                <a:latin typeface="方正黑体_GBK"/>
                <a:ea typeface="方正黑体_GBK"/>
                <a:cs typeface="Times New Roman" panose="02020603050405020304" pitchFamily="18" charset="0"/>
              </a:rPr>
              <a:t>主要优势</a:t>
            </a:r>
            <a:endParaRPr lang="zh-CN" altLang="en-US" sz="1600" b="1" kern="100" dirty="0">
              <a:effectLst/>
              <a:latin typeface="DejaVu Sans"/>
              <a:ea typeface="方正黑体_GBK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、完全免费。</a:t>
            </a:r>
            <a:endParaRPr lang="zh-CN" altLang="en-US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 startAt="2"/>
            </a:pP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覆盖项目、任务、需求、缺陷、迭代规划、测试全流程。</a:t>
            </a:r>
            <a:endParaRPr lang="zh-CN" altLang="en-US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72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1600" b="1" kern="100" dirty="0">
                <a:effectLst/>
                <a:latin typeface="方正黑体_GBK"/>
                <a:ea typeface="方正黑体_GBK"/>
                <a:cs typeface="Times New Roman" panose="02020603050405020304" pitchFamily="18" charset="0"/>
              </a:rPr>
              <a:t>小组使用情况</a:t>
            </a:r>
            <a:endParaRPr lang="zh-CN" altLang="en-US" sz="1600" b="1" kern="100" dirty="0">
              <a:effectLst/>
              <a:latin typeface="DejaVu Sans"/>
              <a:ea typeface="方正黑体_GBK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已导入小组项目所需的需求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并建立了需求跟踪矩阵。</a:t>
            </a:r>
            <a:endParaRPr lang="zh-CN" altLang="en-US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91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600" dirty="0"/>
              <a:t>数据字典与</a:t>
            </a:r>
            <a:r>
              <a:rPr lang="en-US" altLang="zh-CN" sz="3600" dirty="0"/>
              <a:t>ER</a:t>
            </a:r>
            <a:r>
              <a:rPr lang="zh-CN" altLang="en-US" sz="3600" dirty="0"/>
              <a:t>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01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数据字典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A46B63-412F-1E24-219F-070ACE5B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26" y="594609"/>
            <a:ext cx="6868450" cy="54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4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779D97-6E8B-A0D3-3EBF-71643926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1810" y="906780"/>
            <a:ext cx="6088380" cy="504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811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3600" dirty="0"/>
              <a:t>用户手册</a:t>
            </a:r>
            <a:endParaRPr lang="en-US" altLang="zh-CN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43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图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779D97-6E8B-A0D3-3EBF-71643926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1810" y="906780"/>
            <a:ext cx="6088380" cy="504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93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3600" dirty="0"/>
              <a:t>用户手册</a:t>
            </a:r>
            <a:endParaRPr lang="en-US" altLang="zh-CN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808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用户手册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39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愿景与范围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3600" dirty="0"/>
              <a:t>绩效分工</a:t>
            </a:r>
            <a:endParaRPr lang="en-US" altLang="zh-CN" sz="3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7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绩效分工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326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女性着装人体模型 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37" b="37"/>
          <a:stretch/>
        </p:blipFill>
        <p:spPr/>
      </p:pic>
      <p:pic>
        <p:nvPicPr>
          <p:cNvPr id="23" name="图片占位符 22" descr="晾晒的衣服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42" b="42"/>
          <a:stretch/>
        </p:blipFill>
        <p:spPr/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愿景</a:t>
            </a: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DF169B0-436C-B5F9-9068-19BEC3BC9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“交际哈”的主要目的就是为教师和学生提供交流的钉钉小程序，方便教师，方便学生。这个小程序还为一些对这门课程感兴趣的人士提供一个了解的机会。 </a:t>
            </a:r>
            <a:endParaRPr lang="zh-CN" altLang="en-US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交际哈”以论坛的形式存在，学生能够在相关课程论坛发布贴子，获得其他用户的回复从而得到解决办法，游客能够浏览众多帖子思考自己是否对于这门课程感兴趣，教师能在课程论坛中发布公告以方便学生知晓相关信息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关联图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A82DADA8-0F3B-D146-05A5-00F168B6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2967" y="1824931"/>
            <a:ext cx="6255265" cy="41608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104264C-5F0B-DBEE-843C-9910C72F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61682"/>
              </p:ext>
            </p:extLst>
          </p:nvPr>
        </p:nvGraphicFramePr>
        <p:xfrm>
          <a:off x="215007" y="2316579"/>
          <a:ext cx="5267960" cy="3177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4930">
                  <a:extLst>
                    <a:ext uri="{9D8B030D-6E8A-4147-A177-3AD203B41FA5}">
                      <a16:colId xmlns:a16="http://schemas.microsoft.com/office/drawing/2014/main" val="3010156564"/>
                    </a:ext>
                  </a:extLst>
                </a:gridCol>
                <a:gridCol w="2653030">
                  <a:extLst>
                    <a:ext uri="{9D8B030D-6E8A-4147-A177-3AD203B41FA5}">
                      <a16:colId xmlns:a16="http://schemas.microsoft.com/office/drawing/2014/main" val="287293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用户类别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功能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670367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学生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下载课件、参考资料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查看老师通知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提交并查看作业审批情况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论坛留言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77833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 dirty="0">
                          <a:effectLst/>
                        </a:rPr>
                        <a:t>教师</a:t>
                      </a:r>
                      <a:endParaRPr lang="zh-CN" alt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设置课程介绍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设置教师介绍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对单个或多个学生进行通知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上传课件、参考资料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发布作业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下载学生作业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论坛留言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6751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游客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查看教师、课程介绍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>
                          <a:effectLst/>
                        </a:rPr>
                        <a:t>论坛留言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700777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管理员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管理用户信息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管理论坛</a:t>
                      </a:r>
                      <a:endParaRPr lang="zh-CN" altLang="en-US" sz="1200" kern="100" dirty="0">
                        <a:effectLst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AutoNum type="arabicPeriod"/>
                      </a:pPr>
                      <a:r>
                        <a:rPr lang="zh-CN" altLang="en-US" sz="1050" kern="0" dirty="0">
                          <a:effectLst/>
                        </a:rPr>
                        <a:t>系统管理</a:t>
                      </a:r>
                      <a:endParaRPr lang="zh-CN" altLang="en-US" sz="12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9332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47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特性树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3" name="内容占位符 12" descr="251653284332551555">
            <a:extLst>
              <a:ext uri="{FF2B5EF4-FFF2-40B4-BE49-F238E27FC236}">
                <a16:creationId xmlns:a16="http://schemas.microsoft.com/office/drawing/2014/main" id="{B896B24C-9B06-63A8-E5AE-9ABED4BE0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1977" y="2037996"/>
            <a:ext cx="7137246" cy="4160837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7D6E20E-A33B-B09B-D6B6-414CE111A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113451"/>
              </p:ext>
            </p:extLst>
          </p:nvPr>
        </p:nvGraphicFramePr>
        <p:xfrm>
          <a:off x="141920" y="1880479"/>
          <a:ext cx="5054600" cy="4137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765">
                  <a:extLst>
                    <a:ext uri="{9D8B030D-6E8A-4147-A177-3AD203B41FA5}">
                      <a16:colId xmlns:a16="http://schemas.microsoft.com/office/drawing/2014/main" val="3030985116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225925982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277018245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6829621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特征编号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特征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功能点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特征描述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76466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FE-1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学生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1.</a:t>
                      </a:r>
                      <a:r>
                        <a:rPr lang="zh-CN" altLang="en-US" sz="1050" kern="0">
                          <a:effectLst/>
                        </a:rPr>
                        <a:t>下载课件、参考资料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2.</a:t>
                      </a:r>
                      <a:r>
                        <a:rPr lang="zh-CN" altLang="en-US" sz="1050" kern="0">
                          <a:effectLst/>
                        </a:rPr>
                        <a:t>查看老师通知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3.</a:t>
                      </a:r>
                      <a:r>
                        <a:rPr lang="zh-CN" altLang="en-US" sz="1050" kern="0">
                          <a:effectLst/>
                        </a:rPr>
                        <a:t>提交并查看作业审批情况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4.</a:t>
                      </a:r>
                      <a:r>
                        <a:rPr lang="zh-CN" altLang="en-US" sz="1050" kern="0">
                          <a:effectLst/>
                        </a:rPr>
                        <a:t>论坛留言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对教师发放的课件、参考资料等具备下载功能，拥有上传作业功能，可在论坛发言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2293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FE-2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教师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1.</a:t>
                      </a:r>
                      <a:r>
                        <a:rPr lang="zh-CN" altLang="en-US" sz="1050" kern="0">
                          <a:effectLst/>
                        </a:rPr>
                        <a:t>设置课程介绍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2.</a:t>
                      </a:r>
                      <a:r>
                        <a:rPr lang="zh-CN" altLang="en-US" sz="1050" kern="0">
                          <a:effectLst/>
                        </a:rPr>
                        <a:t>设置教师介绍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3.</a:t>
                      </a:r>
                      <a:r>
                        <a:rPr lang="zh-CN" altLang="en-US" sz="1050" kern="0">
                          <a:effectLst/>
                        </a:rPr>
                        <a:t>对单个或多个学生进行通知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4.</a:t>
                      </a:r>
                      <a:r>
                        <a:rPr lang="zh-CN" altLang="en-US" sz="1050" kern="0">
                          <a:effectLst/>
                        </a:rPr>
                        <a:t>上传课件、参考资料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5.</a:t>
                      </a:r>
                      <a:r>
                        <a:rPr lang="zh-CN" altLang="en-US" sz="1050" kern="0">
                          <a:effectLst/>
                        </a:rPr>
                        <a:t>发布作业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6.</a:t>
                      </a:r>
                      <a:r>
                        <a:rPr lang="zh-CN" altLang="en-US" sz="1050" kern="0">
                          <a:effectLst/>
                        </a:rPr>
                        <a:t>下载学生作业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7.</a:t>
                      </a:r>
                      <a:r>
                        <a:rPr lang="zh-CN" altLang="en-US" sz="1050" kern="0">
                          <a:effectLst/>
                        </a:rPr>
                        <a:t>论坛留言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对学生作业等具备下载功能，拥有上传课件、参考资料功能，可对学生进行通知，可在论坛发言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31331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FE-3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游客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1.</a:t>
                      </a:r>
                      <a:r>
                        <a:rPr lang="zh-CN" altLang="en-US" sz="1050" kern="0">
                          <a:effectLst/>
                        </a:rPr>
                        <a:t>查看教师、课程介绍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2.</a:t>
                      </a:r>
                      <a:r>
                        <a:rPr lang="zh-CN" altLang="en-US" sz="1050" kern="0">
                          <a:effectLst/>
                        </a:rPr>
                        <a:t>论坛留言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看查看教师、课程，可在论坛发言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91519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FE-4</a:t>
                      </a:r>
                      <a:endParaRPr 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0">
                          <a:effectLst/>
                        </a:rPr>
                        <a:t>管理员</a:t>
                      </a:r>
                      <a:endParaRPr lang="zh-CN" altLang="en-US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1.</a:t>
                      </a:r>
                      <a:r>
                        <a:rPr lang="zh-CN" altLang="en-US" sz="1050" kern="0">
                          <a:effectLst/>
                        </a:rPr>
                        <a:t>管理用户信息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2.</a:t>
                      </a:r>
                      <a:r>
                        <a:rPr lang="zh-CN" altLang="en-US" sz="1050" kern="0">
                          <a:effectLst/>
                        </a:rPr>
                        <a:t>管理论坛</a:t>
                      </a:r>
                      <a:endParaRPr lang="zh-CN" altLang="en-US" sz="1200" kern="10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0">
                          <a:effectLst/>
                        </a:rPr>
                        <a:t>3.</a:t>
                      </a:r>
                      <a:r>
                        <a:rPr lang="zh-CN" altLang="en-US" sz="1050" kern="0">
                          <a:effectLst/>
                        </a:rPr>
                        <a:t>系统管理</a:t>
                      </a:r>
                      <a:endParaRPr lang="zh-CN" altLang="en-US" sz="12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对个人信息的管理，论坛留言的管理，对系统数据库的备份与恢复，查看系统的管理日志等</a:t>
                      </a:r>
                      <a:endParaRPr lang="zh-CN" altLang="en-US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569476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8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sz="3600" dirty="0"/>
              <a:t>用户群与用户代表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457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dirty="0"/>
              <a:t>用户群与用户代表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5">
            <a:extLst>
              <a:ext uri="{FF2B5EF4-FFF2-40B4-BE49-F238E27FC236}">
                <a16:creationId xmlns:a16="http://schemas.microsoft.com/office/drawing/2014/main" id="{523A727A-BD22-42EE-9500-BBEF455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6">
            <a:extLst>
              <a:ext uri="{FF2B5EF4-FFF2-40B4-BE49-F238E27FC236}">
                <a16:creationId xmlns:a16="http://schemas.microsoft.com/office/drawing/2014/main" id="{D00329E9-36A4-4FA9-9FBD-412BCEF20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7" name="灯片编号占位符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5CFBB0-4ECC-3B58-9B46-459EAFBF7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0180"/>
              </p:ext>
            </p:extLst>
          </p:nvPr>
        </p:nvGraphicFramePr>
        <p:xfrm>
          <a:off x="6292320" y="1490612"/>
          <a:ext cx="5159905" cy="4527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0903">
                  <a:extLst>
                    <a:ext uri="{9D8B030D-6E8A-4147-A177-3AD203B41FA5}">
                      <a16:colId xmlns:a16="http://schemas.microsoft.com/office/drawing/2014/main" val="2331172928"/>
                    </a:ext>
                  </a:extLst>
                </a:gridCol>
                <a:gridCol w="870765">
                  <a:extLst>
                    <a:ext uri="{9D8B030D-6E8A-4147-A177-3AD203B41FA5}">
                      <a16:colId xmlns:a16="http://schemas.microsoft.com/office/drawing/2014/main" val="733022355"/>
                    </a:ext>
                  </a:extLst>
                </a:gridCol>
                <a:gridCol w="919901">
                  <a:extLst>
                    <a:ext uri="{9D8B030D-6E8A-4147-A177-3AD203B41FA5}">
                      <a16:colId xmlns:a16="http://schemas.microsoft.com/office/drawing/2014/main" val="1401766249"/>
                    </a:ext>
                  </a:extLst>
                </a:gridCol>
                <a:gridCol w="1141324">
                  <a:extLst>
                    <a:ext uri="{9D8B030D-6E8A-4147-A177-3AD203B41FA5}">
                      <a16:colId xmlns:a16="http://schemas.microsoft.com/office/drawing/2014/main" val="2037788659"/>
                    </a:ext>
                  </a:extLst>
                </a:gridCol>
                <a:gridCol w="1257012">
                  <a:extLst>
                    <a:ext uri="{9D8B030D-6E8A-4147-A177-3AD203B41FA5}">
                      <a16:colId xmlns:a16="http://schemas.microsoft.com/office/drawing/2014/main" val="858117878"/>
                    </a:ext>
                  </a:extLst>
                </a:gridCol>
              </a:tblGrid>
              <a:tr h="3439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用户类别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用户姓名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当前身份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选择原因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责任及义务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3312359542"/>
                  </a:ext>
                </a:extLst>
              </a:tr>
              <a:tr h="8732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教师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杨枨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项目发起人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</a:rPr>
                        <a:t>需求工程项目最后的验收人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</a:rPr>
                        <a:t>主导移动端的开发；对阶段性项目成果进行检查和评审；需要提出正确合理的项目需求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2035858117"/>
                  </a:ext>
                </a:extLst>
              </a:tr>
              <a:tr h="7165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游客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姚晗轩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游客用户代表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</a:rPr>
                        <a:t>需要在平台上与其他用户进行交流</a:t>
                      </a:r>
                      <a:endParaRPr lang="zh-CN" alt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</a:rPr>
                        <a:t>给出有关“游客用户”这一角色所需的需求；能够持续地给予需求、建议</a:t>
                      </a:r>
                      <a:endParaRPr lang="zh-CN" alt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2262696237"/>
                  </a:ext>
                </a:extLst>
              </a:tr>
              <a:tr h="523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学生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余凯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学生用户代表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</a:rPr>
                        <a:t>需要在平台上与其他用户进行交流共同，需要团队沟通协作</a:t>
                      </a:r>
                      <a:endParaRPr lang="zh-CN" alt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</a:rPr>
                        <a:t>给出有关“注册用户”这一角色所需的需求；能够持续地给予需求、建议</a:t>
                      </a:r>
                      <a:endParaRPr lang="zh-CN" alt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1416337289"/>
                  </a:ext>
                </a:extLst>
              </a:tr>
              <a:tr h="9472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教师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罗荣良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教师用户代表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</a:rPr>
                        <a:t>能力较强，教学经验丰富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</a:rPr>
                        <a:t>给出有关“教师”这一角色所需的需求；能够持续地给予需求确认、需求改进建议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1387796954"/>
                  </a:ext>
                </a:extLst>
              </a:tr>
              <a:tr h="9472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管理员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张遥远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管理员用户代表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</a:rPr>
                        <a:t>阿里巴巴资深程序员，经验丰富</a:t>
                      </a:r>
                      <a:endParaRPr lang="zh-CN" altLang="en-US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</a:rPr>
                        <a:t>负责移动端后台维护、用户信息管理，内容审核等</a:t>
                      </a:r>
                      <a:endParaRPr lang="zh-CN" altLang="en-US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7173" marR="67173" marT="44782" marB="44782" anchor="ctr"/>
                </a:tc>
                <a:extLst>
                  <a:ext uri="{0D108BD9-81ED-4DB2-BD59-A6C34878D82A}">
                    <a16:rowId xmlns:a16="http://schemas.microsoft.com/office/drawing/2014/main" val="1222428075"/>
                  </a:ext>
                </a:extLst>
              </a:tr>
            </a:tbl>
          </a:graphicData>
        </a:graphic>
      </p:graphicFrame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2AABFE4B-F239-B906-80CA-0EB9EA32E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718903"/>
              </p:ext>
            </p:extLst>
          </p:nvPr>
        </p:nvGraphicFramePr>
        <p:xfrm>
          <a:off x="1271957" y="1690688"/>
          <a:ext cx="3629025" cy="3135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735">
                  <a:extLst>
                    <a:ext uri="{9D8B030D-6E8A-4147-A177-3AD203B41FA5}">
                      <a16:colId xmlns:a16="http://schemas.microsoft.com/office/drawing/2014/main" val="3532506252"/>
                    </a:ext>
                  </a:extLst>
                </a:gridCol>
                <a:gridCol w="2193290">
                  <a:extLst>
                    <a:ext uri="{9D8B030D-6E8A-4147-A177-3AD203B41FA5}">
                      <a16:colId xmlns:a16="http://schemas.microsoft.com/office/drawing/2014/main" val="3850264794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名称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用户描述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964379052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项目发起人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项目的发起人，下达者，最重要的客户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300133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管理员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负责移动端后台维护、用户信息管理，内容审核等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676626529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教师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希望通过软件与学生沟通协作，分享交流，能给学生发送公告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2677420263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学生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希望通过软件与同学沟通协作，分享交流，能查看教师分享的公告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272430193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>
                          <a:effectLst/>
                        </a:rPr>
                        <a:t>游客</a:t>
                      </a:r>
                      <a:endParaRPr lang="zh-CN" altLang="en-US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effectLst/>
                        </a:rPr>
                        <a:t>对小程序好奇，但是还没有登录或者没有注册的人员</a:t>
                      </a:r>
                      <a:endParaRPr lang="zh-CN" altLang="en-US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67580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界面原型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5622875"/>
      </p:ext>
    </p:extLst>
  </p:cSld>
  <p:clrMapOvr>
    <a:masterClrMapping/>
  </p:clrMapOvr>
</p:sld>
</file>

<file path=ppt/theme/theme1.xml><?xml version="1.0" encoding="utf-8"?>
<a:theme xmlns:a="http://schemas.openxmlformats.org/drawingml/2006/main" name="画笔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58_TF89080264_Win32.potx" id="{8D2F08B4-C578-4036-B538-985FE3A317DA}" vid="{382B774E-E46C-44A2-B709-A8711A07E35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{44C3DFFA-5634-45E3-A170-22418954AD96}tf89080264_win32</Template>
  <TotalTime>133</TotalTime>
  <Words>1165</Words>
  <Application>Microsoft Office PowerPoint</Application>
  <PresentationFormat>宽屏</PresentationFormat>
  <Paragraphs>321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DejaVu Sans</vt:lpstr>
      <vt:lpstr>Microsoft YaHei UI</vt:lpstr>
      <vt:lpstr>方正黑体_GBK</vt:lpstr>
      <vt:lpstr>方正静蕾简体</vt:lpstr>
      <vt:lpstr>宋体</vt:lpstr>
      <vt:lpstr>微软雅黑</vt:lpstr>
      <vt:lpstr>Arial</vt:lpstr>
      <vt:lpstr>Calibri</vt:lpstr>
      <vt:lpstr>Century Gothic</vt:lpstr>
      <vt:lpstr>Times New Roman</vt:lpstr>
      <vt:lpstr>画笔</vt:lpstr>
      <vt:lpstr>G12 软件需求SRS评审</vt:lpstr>
      <vt:lpstr>目录 </vt:lpstr>
      <vt:lpstr>愿景与范围</vt:lpstr>
      <vt:lpstr>愿景</vt:lpstr>
      <vt:lpstr>关联图</vt:lpstr>
      <vt:lpstr>特性树</vt:lpstr>
      <vt:lpstr>用户群与用户代表</vt:lpstr>
      <vt:lpstr>用户群与用户代表</vt:lpstr>
      <vt:lpstr>界面原型</vt:lpstr>
      <vt:lpstr>界面原型</vt:lpstr>
      <vt:lpstr>界面原型</vt:lpstr>
      <vt:lpstr>界面原型</vt:lpstr>
      <vt:lpstr>用例文档</vt:lpstr>
      <vt:lpstr>用例文档</vt:lpstr>
      <vt:lpstr>用例文档</vt:lpstr>
      <vt:lpstr>需求优先级</vt:lpstr>
      <vt:lpstr>需求优先级</vt:lpstr>
      <vt:lpstr>需求优先级</vt:lpstr>
      <vt:lpstr>JAD会议</vt:lpstr>
      <vt:lpstr>JAD会议</vt:lpstr>
      <vt:lpstr>需求管理</vt:lpstr>
      <vt:lpstr>需求管理</vt:lpstr>
      <vt:lpstr>数据字典与ER图</vt:lpstr>
      <vt:lpstr>数据字典</vt:lpstr>
      <vt:lpstr>ER图</vt:lpstr>
      <vt:lpstr>用户手册</vt:lpstr>
      <vt:lpstr>ER图</vt:lpstr>
      <vt:lpstr>用户手册</vt:lpstr>
      <vt:lpstr>用户手册</vt:lpstr>
      <vt:lpstr>绩效分工</vt:lpstr>
      <vt:lpstr>绩效分工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G12 软件需求SRS评审</dc:title>
  <dc:creator>徐 浩达</dc:creator>
  <cp:lastModifiedBy>徐 浩达</cp:lastModifiedBy>
  <cp:revision>1</cp:revision>
  <dcterms:created xsi:type="dcterms:W3CDTF">2022-05-02T04:04:17Z</dcterms:created>
  <dcterms:modified xsi:type="dcterms:W3CDTF">2022-05-02T06:17:39Z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